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9.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29.xml" ContentType="application/vnd.openxmlformats-officedocument.presentationml.slide+xml"/>
  <Override PartName="/ppt/slides/slide28.xml" ContentType="application/vnd.openxmlformats-officedocument.presentationml.slide+xml"/>
  <Override PartName="/ppt/slides/slide27.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18.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2.xml" ContentType="application/vnd.openxmlformats-officedocument.presentationml.notesSlide+xml"/>
  <Override PartName="/ppt/notesSlides/notesSlide1.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2" r:id="rId1"/>
  </p:sldMasterIdLst>
  <p:notesMasterIdLst>
    <p:notesMasterId r:id="rId3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6"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0"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38"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37"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07DBFB4-7C2E-4B81-868D-AA46221222E2}" type="datetimeFigureOut">
              <a:rPr lang="en-US" smtClean="0"/>
              <a:t>21/08/2013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3124EE6-1324-42C9-A90D-FA3E98C08FCD}" type="slidenum">
              <a:rPr lang="en-US" smtClean="0"/>
              <a:t>‹#›</a:t>
            </a:fld>
            <a:endParaRPr lang="en-US"/>
          </a:p>
        </p:txBody>
      </p:sp>
    </p:spTree>
    <p:extLst>
      <p:ext uri="{BB962C8B-B14F-4D97-AF65-F5344CB8AC3E}">
        <p14:creationId xmlns:p14="http://schemas.microsoft.com/office/powerpoint/2010/main" val="31000369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124EE6-1324-42C9-A90D-FA3E98C08FCD}" type="slidenum">
              <a:rPr lang="en-US" smtClean="0"/>
              <a:t>6</a:t>
            </a:fld>
            <a:endParaRPr lang="en-US"/>
          </a:p>
        </p:txBody>
      </p:sp>
    </p:spTree>
    <p:extLst>
      <p:ext uri="{BB962C8B-B14F-4D97-AF65-F5344CB8AC3E}">
        <p14:creationId xmlns:p14="http://schemas.microsoft.com/office/powerpoint/2010/main" val="10094043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ln/>
        </p:spPr>
      </p:sp>
      <p:sp>
        <p:nvSpPr>
          <p:cNvPr id="28675" name="Notes Placeholder 2"/>
          <p:cNvSpPr>
            <a:spLocks noGrp="1"/>
          </p:cNvSpPr>
          <p:nvPr>
            <p:ph type="body" idx="1"/>
          </p:nvPr>
        </p:nvSpPr>
        <p:spPr>
          <a:noFill/>
          <a:ln/>
        </p:spPr>
        <p:txBody>
          <a:bodyPr/>
          <a:lstStyle/>
          <a:p>
            <a:endParaRPr lang="en-US" smtClean="0"/>
          </a:p>
        </p:txBody>
      </p:sp>
      <p:sp>
        <p:nvSpPr>
          <p:cNvPr id="28676" name="Slide Number Placeholder 3"/>
          <p:cNvSpPr>
            <a:spLocks noGrp="1"/>
          </p:cNvSpPr>
          <p:nvPr>
            <p:ph type="sldNum" sz="quarter" idx="5"/>
          </p:nvPr>
        </p:nvSpPr>
        <p:spPr>
          <a:noFill/>
        </p:spPr>
        <p:txBody>
          <a:bodyPr/>
          <a:lstStyle/>
          <a:p>
            <a:fld id="{98AAEA45-FA4A-4531-8247-B2F5423C3303}" type="slidenum">
              <a:rPr lang="en-US" smtClean="0"/>
              <a:pPr/>
              <a:t>29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image" Target="../media/image2.jpeg"/><Relationship Id="rId1" Type="http://schemas.openxmlformats.org/officeDocument/2006/relationships/slideMaster" Target="../slideMasters/slideMaster1.xml"/><Relationship Id="rId6" Type="http://schemas.openxmlformats.org/officeDocument/2006/relationships/image" Target="../media/image6.emf"/><Relationship Id="rId5" Type="http://schemas.openxmlformats.org/officeDocument/2006/relationships/image" Target="../media/image5.png"/><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E80DAC3-03C0-4080-BD60-2A54FD9908B1}" type="datetimeFigureOut">
              <a:rPr lang="en-US" smtClean="0"/>
              <a:t>21/08/2013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42EFA8-E5FB-45F7-B61A-52BF42D68B22}"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9" name="Line 21"/>
          <p:cNvSpPr>
            <a:spLocks noChangeShapeType="1"/>
          </p:cNvSpPr>
          <p:nvPr userDrawn="1"/>
        </p:nvSpPr>
        <p:spPr bwMode="auto">
          <a:xfrm flipH="1">
            <a:off x="395288" y="482600"/>
            <a:ext cx="8280400" cy="0"/>
          </a:xfrm>
          <a:prstGeom prst="line">
            <a:avLst/>
          </a:prstGeom>
          <a:noFill/>
          <a:ln w="22225" cap="rnd">
            <a:solidFill>
              <a:srgbClr val="C0C0C0"/>
            </a:solidFill>
            <a:prstDash val="sysDot"/>
            <a:round/>
            <a:headEnd/>
            <a:tailEnd/>
          </a:ln>
        </p:spPr>
        <p:txBody>
          <a:bodyPr/>
          <a:lstStyle/>
          <a:p>
            <a:pPr eaLnBrk="0" fontAlgn="base" hangingPunct="0">
              <a:spcBef>
                <a:spcPct val="0"/>
              </a:spcBef>
              <a:spcAft>
                <a:spcPct val="0"/>
              </a:spcAft>
              <a:defRPr/>
            </a:pPr>
            <a:endParaRPr lang="en-GB" sz="1900">
              <a:solidFill>
                <a:srgbClr val="646464"/>
              </a:solidFill>
            </a:endParaRPr>
          </a:p>
        </p:txBody>
      </p:sp>
      <p:sp>
        <p:nvSpPr>
          <p:cNvPr id="10" name="Line 25"/>
          <p:cNvSpPr>
            <a:spLocks noChangeShapeType="1"/>
          </p:cNvSpPr>
          <p:nvPr userDrawn="1"/>
        </p:nvSpPr>
        <p:spPr bwMode="auto">
          <a:xfrm flipH="1">
            <a:off x="395288" y="6524625"/>
            <a:ext cx="8280400" cy="0"/>
          </a:xfrm>
          <a:prstGeom prst="line">
            <a:avLst/>
          </a:prstGeom>
          <a:noFill/>
          <a:ln w="22225" cap="rnd">
            <a:solidFill>
              <a:srgbClr val="C0C0C0"/>
            </a:solidFill>
            <a:prstDash val="sysDot"/>
            <a:round/>
            <a:headEnd/>
            <a:tailEnd/>
          </a:ln>
        </p:spPr>
        <p:txBody>
          <a:bodyPr/>
          <a:lstStyle/>
          <a:p>
            <a:pPr eaLnBrk="0" fontAlgn="base" hangingPunct="0">
              <a:spcBef>
                <a:spcPct val="0"/>
              </a:spcBef>
              <a:spcAft>
                <a:spcPct val="0"/>
              </a:spcAft>
              <a:defRPr/>
            </a:pPr>
            <a:endParaRPr lang="en-GB" sz="1900">
              <a:solidFill>
                <a:srgbClr val="646464"/>
              </a:solidFill>
            </a:endParaRPr>
          </a:p>
        </p:txBody>
      </p:sp>
      <p:pic>
        <p:nvPicPr>
          <p:cNvPr id="11" name="Picture 28"/>
          <p:cNvPicPr>
            <a:picLocks noChangeAspect="1" noChangeArrowheads="1"/>
          </p:cNvPicPr>
          <p:nvPr userDrawn="1"/>
        </p:nvPicPr>
        <p:blipFill>
          <a:blip r:embed="rId2" cstate="print"/>
          <a:srcRect/>
          <a:stretch>
            <a:fillRect/>
          </a:stretch>
        </p:blipFill>
        <p:spPr bwMode="white">
          <a:xfrm>
            <a:off x="344006" y="5819439"/>
            <a:ext cx="1944688" cy="815975"/>
          </a:xfrm>
          <a:prstGeom prst="rect">
            <a:avLst/>
          </a:prstGeom>
          <a:noFill/>
          <a:ln w="76200" algn="ctr">
            <a:noFill/>
            <a:miter lim="800000"/>
            <a:headEnd/>
            <a:tailEnd/>
          </a:ln>
        </p:spPr>
      </p:pic>
      <p:pic>
        <p:nvPicPr>
          <p:cNvPr id="12" name="Picture 2" descr="C:\Users\Administrator\Desktop\logo_ce-en.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392189" y="5915668"/>
            <a:ext cx="1224136" cy="847079"/>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7" descr="Description : Description: C:\Users\Administrator\Documents\ACPLOGOC.TIF"/>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3616325" y="6105525"/>
            <a:ext cx="919163"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8" descr="Description : sadc"/>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6026944" y="5972968"/>
            <a:ext cx="798512" cy="75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9"/>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4644008" y="6077273"/>
            <a:ext cx="1111250" cy="665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2"/>
          <p:cNvPicPr>
            <a:picLocks noChangeAspect="1" noChangeArrowheads="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7086004" y="5987575"/>
            <a:ext cx="1174552" cy="7816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80DAC3-03C0-4080-BD60-2A54FD9908B1}" type="datetimeFigureOut">
              <a:rPr lang="en-US" smtClean="0"/>
              <a:t>21/08/2013</a:t>
            </a:fld>
            <a:endParaRPr lang="en-US"/>
          </a:p>
        </p:txBody>
      </p:sp>
      <p:sp>
        <p:nvSpPr>
          <p:cNvPr id="5" name="Footer Placeholder 4"/>
          <p:cNvSpPr>
            <a:spLocks noGrp="1"/>
          </p:cNvSpPr>
          <p:nvPr>
            <p:ph type="ftr" sz="quarter" idx="11"/>
          </p:nvPr>
        </p:nvSpPr>
        <p:spPr/>
        <p:txBody>
          <a:bodyPr/>
          <a:lstStyle/>
          <a:p>
            <a:pPr eaLnBrk="0" fontAlgn="base" hangingPunct="0">
              <a:spcBef>
                <a:spcPct val="0"/>
              </a:spcBef>
              <a:spcAft>
                <a:spcPct val="0"/>
              </a:spcAft>
              <a:defRPr/>
            </a:pPr>
            <a:endParaRPr lang="en-US" sz="1900">
              <a:solidFill>
                <a:srgbClr val="646464"/>
              </a:solidFill>
            </a:endParaRPr>
          </a:p>
        </p:txBody>
      </p:sp>
      <p:sp>
        <p:nvSpPr>
          <p:cNvPr id="6" name="Slide Number Placeholder 5"/>
          <p:cNvSpPr>
            <a:spLocks noGrp="1"/>
          </p:cNvSpPr>
          <p:nvPr>
            <p:ph type="sldNum" sz="quarter" idx="12"/>
          </p:nvPr>
        </p:nvSpPr>
        <p:spPr/>
        <p:txBody>
          <a:bodyPr/>
          <a:lstStyle/>
          <a:p>
            <a:pPr>
              <a:defRPr/>
            </a:pPr>
            <a:fld id="{A4E3B8EC-104F-4E9A-9B78-E8F72BA15B49}" type="slidenum">
              <a:rPr lang="en-US" smtClean="0"/>
              <a:pPr>
                <a:defRPr/>
              </a:pPr>
              <a:t>‹#›</a:t>
            </a:fld>
            <a:endParaRPr lang="en-US"/>
          </a:p>
        </p:txBody>
      </p:sp>
    </p:spTree>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E80DAC3-03C0-4080-BD60-2A54FD9908B1}" type="datetimeFigureOut">
              <a:rPr lang="en-US" smtClean="0"/>
              <a:t>21/08/2013</a:t>
            </a:fld>
            <a:endParaRPr lang="en-US"/>
          </a:p>
        </p:txBody>
      </p:sp>
      <p:sp>
        <p:nvSpPr>
          <p:cNvPr id="5" name="Footer Placeholder 4"/>
          <p:cNvSpPr>
            <a:spLocks noGrp="1"/>
          </p:cNvSpPr>
          <p:nvPr>
            <p:ph type="ftr" sz="quarter" idx="11"/>
          </p:nvPr>
        </p:nvSpPr>
        <p:spPr/>
        <p:txBody>
          <a:bodyPr/>
          <a:lstStyle/>
          <a:p>
            <a:pPr eaLnBrk="0" fontAlgn="base" hangingPunct="0">
              <a:spcBef>
                <a:spcPct val="0"/>
              </a:spcBef>
              <a:spcAft>
                <a:spcPct val="0"/>
              </a:spcAft>
              <a:defRPr/>
            </a:pPr>
            <a:endParaRPr lang="en-US" sz="1900">
              <a:solidFill>
                <a:srgbClr val="646464"/>
              </a:solidFill>
            </a:endParaRPr>
          </a:p>
        </p:txBody>
      </p:sp>
      <p:sp>
        <p:nvSpPr>
          <p:cNvPr id="6" name="Slide Number Placeholder 5"/>
          <p:cNvSpPr>
            <a:spLocks noGrp="1"/>
          </p:cNvSpPr>
          <p:nvPr>
            <p:ph type="sldNum" sz="quarter" idx="12"/>
          </p:nvPr>
        </p:nvSpPr>
        <p:spPr/>
        <p:txBody>
          <a:bodyPr/>
          <a:lstStyle/>
          <a:p>
            <a:pPr>
              <a:defRPr/>
            </a:pPr>
            <a:fld id="{5A31491E-86CB-4E8B-9D6B-CE38252EB49A}" type="slidenum">
              <a:rPr lang="en-US" smtClean="0"/>
              <a:pPr>
                <a:defRPr/>
              </a:pPr>
              <a:t>‹#›</a:t>
            </a:fld>
            <a:endParaRPr lang="en-US"/>
          </a:p>
        </p:txBody>
      </p:sp>
    </p:spTree>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80DAC3-03C0-4080-BD60-2A54FD9908B1}" type="datetimeFigureOut">
              <a:rPr lang="en-US" smtClean="0"/>
              <a:t>21/08/2013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fld id="{11148FFD-F4A2-48BD-8221-1BE0E5A67FD5}" type="slidenum">
              <a:rPr lang="en-US" smtClean="0"/>
              <a:pPr>
                <a:defRPr/>
              </a:pPr>
              <a:t>‹#›</a:t>
            </a:fld>
            <a:endParaRPr lang="en-US"/>
          </a:p>
        </p:txBody>
      </p:sp>
    </p:spTree>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E80DAC3-03C0-4080-BD60-2A54FD9908B1}" type="datetimeFigureOut">
              <a:rPr lang="en-US" smtClean="0"/>
              <a:t>21/08/2013</a:t>
            </a:fld>
            <a:endParaRPr lang="en-US"/>
          </a:p>
        </p:txBody>
      </p:sp>
      <p:sp>
        <p:nvSpPr>
          <p:cNvPr id="5" name="Footer Placeholder 4"/>
          <p:cNvSpPr>
            <a:spLocks noGrp="1"/>
          </p:cNvSpPr>
          <p:nvPr>
            <p:ph type="ftr" sz="quarter" idx="11"/>
          </p:nvPr>
        </p:nvSpPr>
        <p:spPr/>
        <p:txBody>
          <a:bodyPr/>
          <a:lstStyle/>
          <a:p>
            <a:pPr eaLnBrk="0" fontAlgn="base" hangingPunct="0">
              <a:spcBef>
                <a:spcPct val="0"/>
              </a:spcBef>
              <a:spcAft>
                <a:spcPct val="0"/>
              </a:spcAft>
              <a:defRPr/>
            </a:pPr>
            <a:endParaRPr lang="en-US" sz="1900">
              <a:solidFill>
                <a:srgbClr val="646464"/>
              </a:solidFill>
            </a:endParaRPr>
          </a:p>
        </p:txBody>
      </p:sp>
      <p:sp>
        <p:nvSpPr>
          <p:cNvPr id="6" name="Slide Number Placeholder 5"/>
          <p:cNvSpPr>
            <a:spLocks noGrp="1"/>
          </p:cNvSpPr>
          <p:nvPr>
            <p:ph type="sldNum" sz="quarter" idx="12"/>
          </p:nvPr>
        </p:nvSpPr>
        <p:spPr/>
        <p:txBody>
          <a:bodyPr/>
          <a:lstStyle/>
          <a:p>
            <a:pPr>
              <a:defRPr/>
            </a:pPr>
            <a:fld id="{95D32716-F185-4D9B-AB03-42F025BF8F6B}" type="slidenum">
              <a:rPr lang="en-US" smtClean="0"/>
              <a:pPr>
                <a:defRPr/>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E80DAC3-03C0-4080-BD60-2A54FD9908B1}" type="datetimeFigureOut">
              <a:rPr lang="en-US" smtClean="0"/>
              <a:t>21/08/2013</a:t>
            </a:fld>
            <a:endParaRPr lang="en-US"/>
          </a:p>
        </p:txBody>
      </p:sp>
      <p:sp>
        <p:nvSpPr>
          <p:cNvPr id="6" name="Footer Placeholder 5"/>
          <p:cNvSpPr>
            <a:spLocks noGrp="1"/>
          </p:cNvSpPr>
          <p:nvPr>
            <p:ph type="ftr" sz="quarter" idx="11"/>
          </p:nvPr>
        </p:nvSpPr>
        <p:spPr/>
        <p:txBody>
          <a:bodyPr/>
          <a:lstStyle/>
          <a:p>
            <a:pPr eaLnBrk="0" fontAlgn="base" hangingPunct="0">
              <a:spcBef>
                <a:spcPct val="0"/>
              </a:spcBef>
              <a:spcAft>
                <a:spcPct val="0"/>
              </a:spcAft>
              <a:defRPr/>
            </a:pPr>
            <a:endParaRPr lang="en-US" sz="1900">
              <a:solidFill>
                <a:srgbClr val="646464"/>
              </a:solidFill>
            </a:endParaRPr>
          </a:p>
        </p:txBody>
      </p:sp>
      <p:sp>
        <p:nvSpPr>
          <p:cNvPr id="7" name="Slide Number Placeholder 6"/>
          <p:cNvSpPr>
            <a:spLocks noGrp="1"/>
          </p:cNvSpPr>
          <p:nvPr>
            <p:ph type="sldNum" sz="quarter" idx="12"/>
          </p:nvPr>
        </p:nvSpPr>
        <p:spPr/>
        <p:txBody>
          <a:bodyPr/>
          <a:lstStyle/>
          <a:p>
            <a:pPr>
              <a:defRPr/>
            </a:pPr>
            <a:fld id="{37FC5D57-9C3D-434F-AB27-5B3498225E8A}" type="slidenum">
              <a:rPr lang="en-US" smtClean="0"/>
              <a:pPr>
                <a:defRPr/>
              </a:pPr>
              <a:t>‹#›</a:t>
            </a:fld>
            <a:endParaRPr lang="en-US"/>
          </a:p>
        </p:txBody>
      </p:sp>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E80DAC3-03C0-4080-BD60-2A54FD9908B1}" type="datetimeFigureOut">
              <a:rPr lang="en-US" smtClean="0"/>
              <a:t>21/08/2013</a:t>
            </a:fld>
            <a:endParaRPr lang="en-US"/>
          </a:p>
        </p:txBody>
      </p:sp>
      <p:sp>
        <p:nvSpPr>
          <p:cNvPr id="8" name="Footer Placeholder 7"/>
          <p:cNvSpPr>
            <a:spLocks noGrp="1"/>
          </p:cNvSpPr>
          <p:nvPr>
            <p:ph type="ftr" sz="quarter" idx="11"/>
          </p:nvPr>
        </p:nvSpPr>
        <p:spPr/>
        <p:txBody>
          <a:bodyPr/>
          <a:lstStyle/>
          <a:p>
            <a:pPr eaLnBrk="0" fontAlgn="base" hangingPunct="0">
              <a:spcBef>
                <a:spcPct val="0"/>
              </a:spcBef>
              <a:spcAft>
                <a:spcPct val="0"/>
              </a:spcAft>
              <a:defRPr/>
            </a:pPr>
            <a:endParaRPr lang="en-US" sz="1900">
              <a:solidFill>
                <a:srgbClr val="646464"/>
              </a:solidFill>
            </a:endParaRPr>
          </a:p>
        </p:txBody>
      </p:sp>
      <p:sp>
        <p:nvSpPr>
          <p:cNvPr id="9" name="Slide Number Placeholder 8"/>
          <p:cNvSpPr>
            <a:spLocks noGrp="1"/>
          </p:cNvSpPr>
          <p:nvPr>
            <p:ph type="sldNum" sz="quarter" idx="12"/>
          </p:nvPr>
        </p:nvSpPr>
        <p:spPr/>
        <p:txBody>
          <a:bodyPr/>
          <a:lstStyle/>
          <a:p>
            <a:pPr>
              <a:defRPr/>
            </a:pPr>
            <a:fld id="{7C7792C4-5ACA-43F1-98A5-A34DACFB7226}" type="slidenum">
              <a:rPr lang="en-US" smtClean="0"/>
              <a:pPr>
                <a:defRPr/>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E80DAC3-03C0-4080-BD60-2A54FD9908B1}" type="datetimeFigureOut">
              <a:rPr lang="en-US" smtClean="0"/>
              <a:t>21/08/2013</a:t>
            </a:fld>
            <a:endParaRPr lang="en-US"/>
          </a:p>
        </p:txBody>
      </p:sp>
      <p:sp>
        <p:nvSpPr>
          <p:cNvPr id="4" name="Footer Placeholder 3"/>
          <p:cNvSpPr>
            <a:spLocks noGrp="1"/>
          </p:cNvSpPr>
          <p:nvPr>
            <p:ph type="ftr" sz="quarter" idx="11"/>
          </p:nvPr>
        </p:nvSpPr>
        <p:spPr/>
        <p:txBody>
          <a:bodyPr/>
          <a:lstStyle/>
          <a:p>
            <a:pPr eaLnBrk="0" fontAlgn="base" hangingPunct="0">
              <a:spcBef>
                <a:spcPct val="0"/>
              </a:spcBef>
              <a:spcAft>
                <a:spcPct val="0"/>
              </a:spcAft>
              <a:defRPr/>
            </a:pPr>
            <a:endParaRPr lang="en-US" sz="1900">
              <a:solidFill>
                <a:srgbClr val="646464"/>
              </a:solidFill>
            </a:endParaRPr>
          </a:p>
        </p:txBody>
      </p:sp>
      <p:sp>
        <p:nvSpPr>
          <p:cNvPr id="5" name="Slide Number Placeholder 4"/>
          <p:cNvSpPr>
            <a:spLocks noGrp="1"/>
          </p:cNvSpPr>
          <p:nvPr>
            <p:ph type="sldNum" sz="quarter" idx="12"/>
          </p:nvPr>
        </p:nvSpPr>
        <p:spPr/>
        <p:txBody>
          <a:bodyPr/>
          <a:lstStyle/>
          <a:p>
            <a:pPr>
              <a:defRPr/>
            </a:pPr>
            <a:fld id="{04BCE8E1-43FA-43F1-AC50-710CE6CE4DF9}" type="slidenum">
              <a:rPr lang="en-US" smtClean="0"/>
              <a:pPr>
                <a:defRPr/>
              </a:pPr>
              <a:t>‹#›</a:t>
            </a:fld>
            <a:endParaRPr lang="en-US"/>
          </a:p>
        </p:txBody>
      </p:sp>
    </p:spTree>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80DAC3-03C0-4080-BD60-2A54FD9908B1}" type="datetimeFigureOut">
              <a:rPr lang="en-US" smtClean="0"/>
              <a:t>21/08/2013</a:t>
            </a:fld>
            <a:endParaRPr lang="en-US"/>
          </a:p>
        </p:txBody>
      </p:sp>
      <p:sp>
        <p:nvSpPr>
          <p:cNvPr id="3" name="Footer Placeholder 2"/>
          <p:cNvSpPr>
            <a:spLocks noGrp="1"/>
          </p:cNvSpPr>
          <p:nvPr>
            <p:ph type="ftr" sz="quarter" idx="11"/>
          </p:nvPr>
        </p:nvSpPr>
        <p:spPr/>
        <p:txBody>
          <a:bodyPr/>
          <a:lstStyle/>
          <a:p>
            <a:pPr eaLnBrk="0" fontAlgn="base" hangingPunct="0">
              <a:spcBef>
                <a:spcPct val="0"/>
              </a:spcBef>
              <a:spcAft>
                <a:spcPct val="0"/>
              </a:spcAft>
              <a:defRPr/>
            </a:pPr>
            <a:endParaRPr lang="en-US" sz="1900">
              <a:solidFill>
                <a:srgbClr val="646464"/>
              </a:solidFill>
            </a:endParaRPr>
          </a:p>
        </p:txBody>
      </p:sp>
      <p:sp>
        <p:nvSpPr>
          <p:cNvPr id="4" name="Slide Number Placeholder 3"/>
          <p:cNvSpPr>
            <a:spLocks noGrp="1"/>
          </p:cNvSpPr>
          <p:nvPr>
            <p:ph type="sldNum" sz="quarter" idx="12"/>
          </p:nvPr>
        </p:nvSpPr>
        <p:spPr/>
        <p:txBody>
          <a:bodyPr/>
          <a:lstStyle/>
          <a:p>
            <a:pPr>
              <a:defRPr/>
            </a:pPr>
            <a:fld id="{C24C4520-31F7-4407-ADBE-2FE1695119A3}" type="slidenum">
              <a:rPr lang="en-US" smtClean="0"/>
              <a:pPr>
                <a:defRPr/>
              </a:pPr>
              <a:t>‹#›</a:t>
            </a:fld>
            <a:endParaRPr lang="en-US"/>
          </a:p>
        </p:txBody>
      </p:sp>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80DAC3-03C0-4080-BD60-2A54FD9908B1}" type="datetimeFigureOut">
              <a:rPr lang="en-US" smtClean="0"/>
              <a:t>21/08/2013</a:t>
            </a:fld>
            <a:endParaRPr lang="en-US"/>
          </a:p>
        </p:txBody>
      </p:sp>
      <p:sp>
        <p:nvSpPr>
          <p:cNvPr id="6" name="Footer Placeholder 5"/>
          <p:cNvSpPr>
            <a:spLocks noGrp="1"/>
          </p:cNvSpPr>
          <p:nvPr>
            <p:ph type="ftr" sz="quarter" idx="11"/>
          </p:nvPr>
        </p:nvSpPr>
        <p:spPr/>
        <p:txBody>
          <a:bodyPr/>
          <a:lstStyle/>
          <a:p>
            <a:pPr eaLnBrk="0" fontAlgn="base" hangingPunct="0">
              <a:spcBef>
                <a:spcPct val="0"/>
              </a:spcBef>
              <a:spcAft>
                <a:spcPct val="0"/>
              </a:spcAft>
              <a:defRPr/>
            </a:pPr>
            <a:endParaRPr lang="en-US" sz="1900">
              <a:solidFill>
                <a:srgbClr val="646464"/>
              </a:solidFill>
            </a:endParaRPr>
          </a:p>
        </p:txBody>
      </p:sp>
      <p:sp>
        <p:nvSpPr>
          <p:cNvPr id="7" name="Slide Number Placeholder 6"/>
          <p:cNvSpPr>
            <a:spLocks noGrp="1"/>
          </p:cNvSpPr>
          <p:nvPr>
            <p:ph type="sldNum" sz="quarter" idx="12"/>
          </p:nvPr>
        </p:nvSpPr>
        <p:spPr/>
        <p:txBody>
          <a:bodyPr/>
          <a:lstStyle/>
          <a:p>
            <a:pPr>
              <a:defRPr/>
            </a:pPr>
            <a:fld id="{87B80233-22C8-471F-8467-FB5933613D80}" type="slidenum">
              <a:rPr lang="en-US" smtClean="0"/>
              <a:pPr>
                <a:defRPr/>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80DAC3-03C0-4080-BD60-2A54FD9908B1}" type="datetimeFigureOut">
              <a:rPr lang="en-US" smtClean="0"/>
              <a:t>21/08/2013</a:t>
            </a:fld>
            <a:endParaRPr lang="en-US"/>
          </a:p>
        </p:txBody>
      </p:sp>
      <p:sp>
        <p:nvSpPr>
          <p:cNvPr id="6" name="Footer Placeholder 5"/>
          <p:cNvSpPr>
            <a:spLocks noGrp="1"/>
          </p:cNvSpPr>
          <p:nvPr>
            <p:ph type="ftr" sz="quarter" idx="11"/>
          </p:nvPr>
        </p:nvSpPr>
        <p:spPr/>
        <p:txBody>
          <a:bodyPr/>
          <a:lstStyle/>
          <a:p>
            <a:pPr eaLnBrk="0" fontAlgn="base" hangingPunct="0">
              <a:spcBef>
                <a:spcPct val="0"/>
              </a:spcBef>
              <a:spcAft>
                <a:spcPct val="0"/>
              </a:spcAft>
              <a:defRPr/>
            </a:pPr>
            <a:endParaRPr lang="en-US" sz="1900">
              <a:solidFill>
                <a:srgbClr val="646464"/>
              </a:solidFill>
            </a:endParaRPr>
          </a:p>
        </p:txBody>
      </p:sp>
      <p:sp>
        <p:nvSpPr>
          <p:cNvPr id="7" name="Slide Number Placeholder 6"/>
          <p:cNvSpPr>
            <a:spLocks noGrp="1"/>
          </p:cNvSpPr>
          <p:nvPr>
            <p:ph type="sldNum" sz="quarter" idx="12"/>
          </p:nvPr>
        </p:nvSpPr>
        <p:spPr/>
        <p:txBody>
          <a:bodyPr/>
          <a:lstStyle/>
          <a:p>
            <a:pPr>
              <a:defRPr/>
            </a:pPr>
            <a:fld id="{D49ED6B2-921B-417E-9013-B96706F03680}" type="slidenum">
              <a:rPr lang="en-US" smtClean="0"/>
              <a:pPr>
                <a:defRPr/>
              </a:pPr>
              <a:t>‹#›</a:t>
            </a:fld>
            <a:endParaRPr lang="en-US"/>
          </a:p>
        </p:txBody>
      </p:sp>
    </p:spTree>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5E80DAC3-03C0-4080-BD60-2A54FD9908B1}" type="datetimeFigureOut">
              <a:rPr lang="en-US" smtClean="0"/>
              <a:t>21/08/2013</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pPr fontAlgn="base">
              <a:spcBef>
                <a:spcPct val="0"/>
              </a:spcBef>
              <a:spcAft>
                <a:spcPct val="0"/>
              </a:spcAft>
              <a:defRPr/>
            </a:pPr>
            <a:fld id="{63EAE519-97ED-4F21-9F77-206ADF5DBC50}" type="slidenum">
              <a:rPr lang="en-US" smtClean="0"/>
              <a:pPr fontAlgn="base">
                <a:spcBef>
                  <a:spcPct val="0"/>
                </a:spcBef>
                <a:spcAft>
                  <a:spcPct val="0"/>
                </a:spcAft>
                <a:defRPr/>
              </a:pPr>
              <a:t>‹#›</a:t>
            </a:fld>
            <a:endParaRPr lang="en-US"/>
          </a:p>
        </p:txBody>
      </p:sp>
    </p:spTree>
  </p:cSld>
  <p:clrMap bg1="lt1" tx1="dk1" bg2="lt2" tx2="dk2" accent1="accent1" accent2="accent2" accent3="accent3" accent4="accent4" accent5="accent5" accent6="accent6" hlink="hlink" folHlink="folHlink"/>
  <p:sldLayoutIdLst>
    <p:sldLayoutId id="2147483783" r:id="rId1"/>
    <p:sldLayoutId id="2147483784" r:id="rId2"/>
    <p:sldLayoutId id="2147483785" r:id="rId3"/>
    <p:sldLayoutId id="2147483786" r:id="rId4"/>
    <p:sldLayoutId id="2147483787" r:id="rId5"/>
    <p:sldLayoutId id="2147483788" r:id="rId6"/>
    <p:sldLayoutId id="2147483789" r:id="rId7"/>
    <p:sldLayoutId id="2147483790" r:id="rId8"/>
    <p:sldLayoutId id="2147483791" r:id="rId9"/>
    <p:sldLayoutId id="2147483792" r:id="rId10"/>
    <p:sldLayoutId id="2147483793" r:id="rId11"/>
  </p:sldLayoutIdLst>
  <p:transition>
    <p:fade/>
  </p:transition>
  <p:timing>
    <p:tnLst>
      <p:par>
        <p:cTn id="1" dur="indefinite" restart="never" nodeType="tmRoot"/>
      </p:par>
    </p:tnLst>
  </p:timing>
  <p:hf sldNum="0" hdr="0" ftr="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ctrTitle"/>
          </p:nvPr>
        </p:nvSpPr>
        <p:spPr/>
        <p:txBody>
          <a:bodyPr>
            <a:normAutofit/>
          </a:bodyPr>
          <a:lstStyle/>
          <a:p>
            <a:r>
              <a:rPr lang="en-US" dirty="0" smtClean="0"/>
              <a:t>DATA PROTECTION BILL</a:t>
            </a:r>
            <a:endParaRPr lang="en-US" dirty="0"/>
          </a:p>
        </p:txBody>
      </p:sp>
      <p:sp>
        <p:nvSpPr>
          <p:cNvPr id="11" name="Subtitle 10"/>
          <p:cNvSpPr>
            <a:spLocks noGrp="1"/>
          </p:cNvSpPr>
          <p:nvPr>
            <p:ph type="subTitle" idx="1"/>
          </p:nvPr>
        </p:nvSpPr>
        <p:spPr/>
        <p:txBody>
          <a:bodyPr>
            <a:normAutofit/>
          </a:bodyPr>
          <a:lstStyle/>
          <a:p>
            <a:r>
              <a:rPr lang="en-US" dirty="0" smtClean="0"/>
              <a:t>PRESENTED BY GERTRUDE M. IMBWAE</a:t>
            </a:r>
          </a:p>
          <a:p>
            <a:r>
              <a:rPr lang="en-US" sz="2400" i="1" dirty="0" smtClean="0"/>
              <a:t>National Legal Expert On Data Protection</a:t>
            </a:r>
            <a:endParaRPr lang="en-US" sz="2400" i="1" dirty="0"/>
          </a:p>
        </p:txBody>
      </p:sp>
    </p:spTree>
    <p:extLst>
      <p:ext uri="{BB962C8B-B14F-4D97-AF65-F5344CB8AC3E}">
        <p14:creationId xmlns:p14="http://schemas.microsoft.com/office/powerpoint/2010/main" val="4032607421"/>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In exercise of their function, members shall remain independent from the influence of instructions of any other public/ private body.</a:t>
            </a:r>
          </a:p>
          <a:p>
            <a:r>
              <a:rPr lang="en-US" dirty="0" smtClean="0"/>
              <a:t>Quorum at meetings shall be a majority of its membership and decisions shall be taken by absolute majority. When there is an equal number of votes, the president/ substitute shall have a casting vote.</a:t>
            </a:r>
            <a:endParaRPr lang="en-US" dirty="0"/>
          </a:p>
        </p:txBody>
      </p:sp>
    </p:spTree>
    <p:extLst>
      <p:ext uri="{BB962C8B-B14F-4D97-AF65-F5344CB8AC3E}">
        <p14:creationId xmlns:p14="http://schemas.microsoft.com/office/powerpoint/2010/main" val="4051172215"/>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u="sng" dirty="0" smtClean="0"/>
              <a:t>Section 6</a:t>
            </a:r>
          </a:p>
          <a:p>
            <a:pPr marL="0" indent="0">
              <a:buNone/>
            </a:pPr>
            <a:r>
              <a:rPr lang="en-US" dirty="0" smtClean="0"/>
              <a:t>Powers of the Authority include:</a:t>
            </a:r>
          </a:p>
          <a:p>
            <a:r>
              <a:rPr lang="en-US" dirty="0" smtClean="0"/>
              <a:t>procuring that data controller’s processing of personal data is compliant with the Act.</a:t>
            </a:r>
          </a:p>
          <a:p>
            <a:r>
              <a:rPr lang="en-US" dirty="0" smtClean="0"/>
              <a:t>Issuing opinion(s) on any matter relating to the application of fundamental principles of the protection of privacy in relation to the processing of personal data.</a:t>
            </a:r>
          </a:p>
          <a:p>
            <a:r>
              <a:rPr lang="en-US" dirty="0" smtClean="0"/>
              <a:t>Submission to court any legislative or administrative act not compliant with fundamental principles of the protection of privacy in relation to the processing of personal data.</a:t>
            </a:r>
            <a:endParaRPr lang="en-US" dirty="0"/>
          </a:p>
          <a:p>
            <a:r>
              <a:rPr lang="en-US" dirty="0" smtClean="0"/>
              <a:t>Issuing of regulations in form of statutory instrument(s).</a:t>
            </a:r>
          </a:p>
          <a:p>
            <a:endParaRPr lang="en-US" dirty="0" smtClean="0"/>
          </a:p>
          <a:p>
            <a:endParaRPr lang="en-US" dirty="0"/>
          </a:p>
        </p:txBody>
      </p:sp>
    </p:spTree>
    <p:extLst>
      <p:ext uri="{BB962C8B-B14F-4D97-AF65-F5344CB8AC3E}">
        <p14:creationId xmlns:p14="http://schemas.microsoft.com/office/powerpoint/2010/main" val="852564865"/>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Conducting inquiries either of its own accord or at the request of a data subject or any intended person and may carry out on-site investigations with the help of experts, demand disclosure of any documents useful for their investigation(s) and shall have access to all places reasonably suspected to be the location for activities relating to the application of this Act.</a:t>
            </a:r>
          </a:p>
          <a:p>
            <a:r>
              <a:rPr lang="en-US" dirty="0" smtClean="0"/>
              <a:t>Receiving complaints lodged against a personal data processing and provide due </a:t>
            </a:r>
            <a:r>
              <a:rPr lang="en-US" dirty="0"/>
              <a:t> </a:t>
            </a:r>
            <a:r>
              <a:rPr lang="en-US" dirty="0" smtClean="0"/>
              <a:t>response to the complainants.</a:t>
            </a:r>
          </a:p>
          <a:p>
            <a:r>
              <a:rPr lang="en-US" dirty="0" smtClean="0"/>
              <a:t>Conducting consultations with major stakeholders on matters appearing necessary for securing effective data protection for any services, facilities, apparatus or directories under this Act.</a:t>
            </a:r>
            <a:endParaRPr lang="en-US" dirty="0"/>
          </a:p>
        </p:txBody>
      </p:sp>
    </p:spTree>
    <p:extLst>
      <p:ext uri="{BB962C8B-B14F-4D97-AF65-F5344CB8AC3E}">
        <p14:creationId xmlns:p14="http://schemas.microsoft.com/office/powerpoint/2010/main" val="542453709"/>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u="sng" dirty="0" smtClean="0"/>
              <a:t>Section 8</a:t>
            </a:r>
          </a:p>
          <a:p>
            <a:pPr marL="0" indent="0">
              <a:buNone/>
            </a:pPr>
            <a:r>
              <a:rPr lang="en-US" dirty="0" smtClean="0"/>
              <a:t>Access to address the Authority is free of charge by any person judicial or natural or through their lawyer or duly appointed representative.</a:t>
            </a:r>
          </a:p>
          <a:p>
            <a:pPr marL="0" indent="0">
              <a:buNone/>
            </a:pPr>
            <a:r>
              <a:rPr lang="en-US" u="sng" dirty="0" smtClean="0"/>
              <a:t>Section 9 </a:t>
            </a:r>
            <a:r>
              <a:rPr lang="en-US" i="1" dirty="0" smtClean="0"/>
              <a:t> Sanctions</a:t>
            </a:r>
          </a:p>
          <a:p>
            <a:pPr marL="0" indent="0">
              <a:buNone/>
            </a:pPr>
            <a:r>
              <a:rPr lang="en-US" dirty="0" smtClean="0"/>
              <a:t>The Authority may impose the following sanctions;</a:t>
            </a:r>
          </a:p>
          <a:p>
            <a:r>
              <a:rPr lang="en-US" dirty="0" smtClean="0"/>
              <a:t>A warning to a data controller failing to comply with the obligations of the Act.</a:t>
            </a:r>
          </a:p>
          <a:p>
            <a:r>
              <a:rPr lang="en-US" dirty="0" smtClean="0"/>
              <a:t>A formal notice to comply issued to a relevant data controller to cease the non-compliance with the Act.</a:t>
            </a:r>
          </a:p>
          <a:p>
            <a:endParaRPr lang="en-US" dirty="0" smtClean="0"/>
          </a:p>
          <a:p>
            <a:pPr marL="0" indent="0">
              <a:buNone/>
            </a:pPr>
            <a:endParaRPr lang="en-US" dirty="0" smtClean="0"/>
          </a:p>
          <a:p>
            <a:pPr marL="0" indent="0">
              <a:buNone/>
            </a:pPr>
            <a:endParaRPr lang="en-US" dirty="0" smtClean="0"/>
          </a:p>
        </p:txBody>
      </p:sp>
    </p:spTree>
    <p:extLst>
      <p:ext uri="{BB962C8B-B14F-4D97-AF65-F5344CB8AC3E}">
        <p14:creationId xmlns:p14="http://schemas.microsoft.com/office/powerpoint/2010/main" val="2826481724"/>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If controller fails to comply with the notice served, after due hearing of the parties, the Authority may limit or cease the processing or suspension of </a:t>
            </a:r>
            <a:r>
              <a:rPr lang="en-US" dirty="0" err="1" smtClean="0"/>
              <a:t>authorisation</a:t>
            </a:r>
            <a:r>
              <a:rPr lang="en-US" dirty="0" smtClean="0"/>
              <a:t> for a maximum period of 3 months and or with a financial penalty.</a:t>
            </a:r>
          </a:p>
          <a:p>
            <a:r>
              <a:rPr lang="en-US" dirty="0" smtClean="0"/>
              <a:t>In case of a serious and immediate violation of individual rights and liberties, the Authority may rule in summary proceedings:</a:t>
            </a:r>
          </a:p>
          <a:p>
            <a:pPr lvl="1">
              <a:buFont typeface="Wingdings" pitchFamily="2" charset="2"/>
              <a:buChar char="Ø"/>
            </a:pPr>
            <a:r>
              <a:rPr lang="en-US" dirty="0" smtClean="0"/>
              <a:t>The limitation or ceasing of personal data processing.</a:t>
            </a:r>
          </a:p>
          <a:p>
            <a:pPr lvl="1">
              <a:buFont typeface="Wingdings" pitchFamily="2" charset="2"/>
              <a:buChar char="Ø"/>
            </a:pPr>
            <a:r>
              <a:rPr lang="en-US" dirty="0" smtClean="0"/>
              <a:t>The temporary or definitive processing not compliant with the provisions of this Act.</a:t>
            </a:r>
            <a:endParaRPr lang="en-US" dirty="0"/>
          </a:p>
        </p:txBody>
      </p:sp>
    </p:spTree>
    <p:extLst>
      <p:ext uri="{BB962C8B-B14F-4D97-AF65-F5344CB8AC3E}">
        <p14:creationId xmlns:p14="http://schemas.microsoft.com/office/powerpoint/2010/main" val="4263915025"/>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dirty="0" smtClean="0"/>
              <a:t>Sanctions of the Authority can be appealed against through the courts.</a:t>
            </a:r>
          </a:p>
          <a:p>
            <a:pPr marL="0" indent="0">
              <a:buNone/>
            </a:pPr>
            <a:r>
              <a:rPr lang="en-US" u="sng" dirty="0" smtClean="0"/>
              <a:t>Section 10 </a:t>
            </a:r>
            <a:r>
              <a:rPr lang="en-US" i="1" dirty="0" smtClean="0"/>
              <a:t>Financing of the Authority</a:t>
            </a:r>
          </a:p>
          <a:p>
            <a:r>
              <a:rPr lang="en-US" dirty="0"/>
              <a:t>B</a:t>
            </a:r>
            <a:r>
              <a:rPr lang="en-US" dirty="0" smtClean="0"/>
              <a:t>y grant from the parliament.</a:t>
            </a:r>
          </a:p>
          <a:p>
            <a:r>
              <a:rPr lang="en-US" dirty="0" smtClean="0"/>
              <a:t>Collection of financial sanctions pronounced against data controllers.</a:t>
            </a:r>
          </a:p>
          <a:p>
            <a:endParaRPr lang="en-US" dirty="0"/>
          </a:p>
        </p:txBody>
      </p:sp>
    </p:spTree>
    <p:extLst>
      <p:ext uri="{BB962C8B-B14F-4D97-AF65-F5344CB8AC3E}">
        <p14:creationId xmlns:p14="http://schemas.microsoft.com/office/powerpoint/2010/main" val="2138764773"/>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Part IV</a:t>
            </a:r>
            <a:br>
              <a:rPr lang="en-US" dirty="0" smtClean="0"/>
            </a:br>
            <a:r>
              <a:rPr lang="en-US" dirty="0" smtClean="0"/>
              <a:t>Quality of the Data</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u="sng" dirty="0" smtClean="0"/>
              <a:t>Section 11</a:t>
            </a:r>
          </a:p>
          <a:p>
            <a:pPr marL="0" indent="0">
              <a:buNone/>
            </a:pPr>
            <a:r>
              <a:rPr lang="en-US" dirty="0" smtClean="0"/>
              <a:t>Data controller, any person working under their authority and any subcontractor shall ensure that personal data processed is:</a:t>
            </a:r>
          </a:p>
          <a:p>
            <a:r>
              <a:rPr lang="en-US" dirty="0" smtClean="0"/>
              <a:t>Adequate, relevant and not excessive in relation to the purposes for which it is collected.</a:t>
            </a:r>
          </a:p>
          <a:p>
            <a:r>
              <a:rPr lang="en-US" dirty="0" smtClean="0"/>
              <a:t>Accurate and where necessary kept up to date. Reasonable steps should be taken to ensure that inaccurate or incomplete data with respect to the purposes for which its collected or further processed, is erased or rectified.</a:t>
            </a:r>
          </a:p>
          <a:p>
            <a:r>
              <a:rPr lang="en-US" dirty="0" smtClean="0"/>
              <a:t>Retained in a form that allows for the identification of data subjects, for no longer than necessary with a view to the purposes for which the data is collected or further processed.</a:t>
            </a:r>
          </a:p>
          <a:p>
            <a:pPr marL="0" indent="0">
              <a:buNone/>
            </a:pPr>
            <a:r>
              <a:rPr lang="en-US" i="1" dirty="0" smtClean="0"/>
              <a:t>Exception</a:t>
            </a:r>
            <a:r>
              <a:rPr lang="en-US" dirty="0" smtClean="0"/>
              <a:t> </a:t>
            </a:r>
          </a:p>
          <a:p>
            <a:pPr marL="0" indent="0">
              <a:buNone/>
            </a:pPr>
            <a:r>
              <a:rPr lang="en-US" dirty="0" smtClean="0"/>
              <a:t>The Authority shall establish  appropriate safeguards for personal data retained longer for historical, statistical or scientific research purposes.</a:t>
            </a:r>
          </a:p>
          <a:p>
            <a:r>
              <a:rPr lang="en-US" dirty="0" smtClean="0"/>
              <a:t>Accessible regardless of the technology used and that the evolution of technology will not be an obstacle to the future access or processing of such personal data.</a:t>
            </a:r>
            <a:endParaRPr lang="en-US" dirty="0"/>
          </a:p>
        </p:txBody>
      </p:sp>
    </p:spTree>
    <p:extLst>
      <p:ext uri="{BB962C8B-B14F-4D97-AF65-F5344CB8AC3E}">
        <p14:creationId xmlns:p14="http://schemas.microsoft.com/office/powerpoint/2010/main" val="4046468651"/>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077200" cy="304800"/>
          </a:xfrm>
        </p:spPr>
        <p:txBody>
          <a:bodyPr>
            <a:normAutofit fontScale="90000"/>
          </a:bodyPr>
          <a:lstStyle/>
          <a:p>
            <a:r>
              <a:rPr lang="en-US" dirty="0" smtClean="0"/>
              <a:t>Part V</a:t>
            </a:r>
            <a:br>
              <a:rPr lang="en-US" dirty="0" smtClean="0"/>
            </a:br>
            <a:r>
              <a:rPr lang="en-US" dirty="0" smtClean="0"/>
              <a:t>General Rules On The Processing of Personal Data</a:t>
            </a:r>
            <a:br>
              <a:rPr lang="en-US" dirty="0" smtClean="0"/>
            </a:b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The data controller shall ensure that:</a:t>
            </a:r>
          </a:p>
          <a:p>
            <a:r>
              <a:rPr lang="en-US" dirty="0" smtClean="0"/>
              <a:t>Processing of personal data is necessary and that the data is processed fairly and lawfully.</a:t>
            </a:r>
          </a:p>
          <a:p>
            <a:r>
              <a:rPr lang="en-US" dirty="0" smtClean="0"/>
              <a:t>Personal data is collected for specified, explicit and legitimate purposes meeting reasonable expectations of the data subject and the applicable legal and regulatory provisions and should not be processed in a way incompatible with such purpose(s).</a:t>
            </a:r>
          </a:p>
          <a:p>
            <a:pPr marL="0" indent="0">
              <a:buNone/>
            </a:pPr>
            <a:r>
              <a:rPr lang="en-US" i="1" dirty="0" smtClean="0"/>
              <a:t>N.B </a:t>
            </a:r>
            <a:r>
              <a:rPr lang="en-US" dirty="0" smtClean="0"/>
              <a:t>Under conditions established by the Authority, further processing of data for historical statistical or scientific research purposes is not considered incompatible. </a:t>
            </a:r>
            <a:endParaRPr lang="en-US" dirty="0"/>
          </a:p>
        </p:txBody>
      </p:sp>
    </p:spTree>
    <p:extLst>
      <p:ext uri="{BB962C8B-B14F-4D97-AF65-F5344CB8AC3E}">
        <p14:creationId xmlns:p14="http://schemas.microsoft.com/office/powerpoint/2010/main" val="3150255839"/>
      </p:ext>
    </p:extLst>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marL="0" indent="0">
              <a:buNone/>
            </a:pPr>
            <a:r>
              <a:rPr lang="en-US" u="sng" dirty="0" smtClean="0"/>
              <a:t>Section 14 </a:t>
            </a:r>
            <a:r>
              <a:rPr lang="en-US" dirty="0" smtClean="0"/>
              <a:t>The Processing of </a:t>
            </a:r>
            <a:r>
              <a:rPr lang="en-US" i="1" dirty="0" smtClean="0"/>
              <a:t>non-sensitive personal data </a:t>
            </a:r>
            <a:r>
              <a:rPr lang="en-US" dirty="0" smtClean="0"/>
              <a:t>is permitted, without consent of the data subject</a:t>
            </a:r>
          </a:p>
          <a:p>
            <a:r>
              <a:rPr lang="en-US" dirty="0" smtClean="0"/>
              <a:t>That may be material as evidence in proving an offence.</a:t>
            </a:r>
          </a:p>
          <a:p>
            <a:r>
              <a:rPr lang="en-US" dirty="0" smtClean="0"/>
              <a:t>For compliance with an obligation to which the controller is subject by or by virtue of a law.</a:t>
            </a:r>
          </a:p>
          <a:p>
            <a:r>
              <a:rPr lang="en-US" dirty="0" smtClean="0"/>
              <a:t>In order to protect the vital interest of the data subject.</a:t>
            </a:r>
          </a:p>
          <a:p>
            <a:r>
              <a:rPr lang="en-US" dirty="0" smtClean="0"/>
              <a:t>For the performance of a task carried out in the public interest, or in exercise of the official authority vested in the controller or in a third party to which the data is disclosed.</a:t>
            </a:r>
          </a:p>
          <a:p>
            <a:r>
              <a:rPr lang="en-US" dirty="0" smtClean="0"/>
              <a:t>For the promotion of legitimate interests of the controller or third party to whom the data is disclosed except where such interests are overridden by the interests or fundamental rights and freedoms of the data subject claiming protection under the Act.</a:t>
            </a:r>
            <a:endParaRPr lang="en-US" dirty="0"/>
          </a:p>
        </p:txBody>
      </p:sp>
    </p:spTree>
    <p:extLst>
      <p:ext uri="{BB962C8B-B14F-4D97-AF65-F5344CB8AC3E}">
        <p14:creationId xmlns:p14="http://schemas.microsoft.com/office/powerpoint/2010/main" val="1944463301"/>
      </p:ext>
    </p:extLst>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u="sng" dirty="0" smtClean="0"/>
              <a:t>Section 15</a:t>
            </a:r>
          </a:p>
          <a:p>
            <a:pPr marL="0" indent="0">
              <a:buNone/>
            </a:pPr>
            <a:r>
              <a:rPr lang="en-US" dirty="0" smtClean="0"/>
              <a:t>The processing of </a:t>
            </a:r>
            <a:r>
              <a:rPr lang="en-US" i="1" dirty="0" smtClean="0"/>
              <a:t>sensitive personal data </a:t>
            </a:r>
            <a:r>
              <a:rPr lang="en-US" dirty="0" smtClean="0"/>
              <a:t> is prohibited unless the data subject has consented in writing.</a:t>
            </a:r>
          </a:p>
          <a:p>
            <a:pPr marL="0" indent="0">
              <a:buNone/>
            </a:pPr>
            <a:r>
              <a:rPr lang="en-US" dirty="0" smtClean="0"/>
              <a:t>Sensitive personal data includes data that reveals racial or ethnic origin, political opinions, religions or philosophical beliefs, affiliations, trade union memberships, gender or health. It also includes data considered in Zambia as presenting a major risk to the rights and interests of the data subject  i.e. unlawful or arbitrary discrimination.</a:t>
            </a:r>
          </a:p>
          <a:p>
            <a:r>
              <a:rPr lang="en-US" dirty="0" smtClean="0"/>
              <a:t>The consent can be withdrawn by the data subject at any time and without any explanation and free of charge.</a:t>
            </a:r>
            <a:endParaRPr lang="en-US" dirty="0"/>
          </a:p>
        </p:txBody>
      </p:sp>
    </p:spTree>
    <p:extLst>
      <p:ext uri="{BB962C8B-B14F-4D97-AF65-F5344CB8AC3E}">
        <p14:creationId xmlns:p14="http://schemas.microsoft.com/office/powerpoint/2010/main" val="1961638512"/>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Objective of The Bill</a:t>
            </a:r>
            <a:endParaRPr lang="en-US" dirty="0"/>
          </a:p>
        </p:txBody>
      </p:sp>
      <p:sp>
        <p:nvSpPr>
          <p:cNvPr id="3" name="Content Placeholder 2"/>
          <p:cNvSpPr>
            <a:spLocks noGrp="1"/>
          </p:cNvSpPr>
          <p:nvPr>
            <p:ph idx="1"/>
          </p:nvPr>
        </p:nvSpPr>
        <p:spPr/>
        <p:txBody>
          <a:bodyPr>
            <a:normAutofit/>
          </a:bodyPr>
          <a:lstStyle/>
          <a:p>
            <a:r>
              <a:rPr lang="en-US" dirty="0" smtClean="0"/>
              <a:t>To govern the processing of personal information by private and public bodies.</a:t>
            </a:r>
          </a:p>
          <a:p>
            <a:r>
              <a:rPr lang="en-US" dirty="0" smtClean="0"/>
              <a:t>To prevent unlawful use, collection, processing, transmission and storage of personal information of identifiable persons.</a:t>
            </a:r>
          </a:p>
          <a:p>
            <a:r>
              <a:rPr lang="en-US" dirty="0" smtClean="0"/>
              <a:t>To provide for the regulation of Data Protection Authority and provide for matters connected therewith.</a:t>
            </a:r>
          </a:p>
          <a:p>
            <a:pPr marL="0" indent="0">
              <a:buNone/>
            </a:pPr>
            <a:r>
              <a:rPr lang="en-US" dirty="0" smtClean="0"/>
              <a:t>The presentation assumes that participants have read the definitions proposed in the Bill and is confined to some salient features in the Bill as contained in Parts I to VI</a:t>
            </a:r>
            <a:r>
              <a:rPr lang="en-US" smtClean="0"/>
              <a:t>.  </a:t>
            </a:r>
            <a:endParaRPr lang="en-US" dirty="0"/>
          </a:p>
        </p:txBody>
      </p:sp>
    </p:spTree>
    <p:extLst>
      <p:ext uri="{BB962C8B-B14F-4D97-AF65-F5344CB8AC3E}">
        <p14:creationId xmlns:p14="http://schemas.microsoft.com/office/powerpoint/2010/main" val="4047275922"/>
      </p:ext>
    </p:extLst>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i="1" dirty="0" smtClean="0"/>
              <a:t>Exceptions </a:t>
            </a:r>
            <a:r>
              <a:rPr lang="en-US" dirty="0" smtClean="0"/>
              <a:t>to processing of sensitive data without data subjects consent, include:</a:t>
            </a:r>
          </a:p>
          <a:p>
            <a:r>
              <a:rPr lang="en-US" dirty="0" smtClean="0"/>
              <a:t>Where the processing is necessary to carry out the obligations and specific rights of the controller in the field of employment law.</a:t>
            </a:r>
          </a:p>
          <a:p>
            <a:r>
              <a:rPr lang="en-US" dirty="0" smtClean="0"/>
              <a:t>The processing is necessary to protect the vital interests of the data subject or another person(where the data subject is physically or legally incapable of giving their legal, judicial or agreed representative.</a:t>
            </a:r>
          </a:p>
          <a:p>
            <a:endParaRPr lang="en-US" dirty="0"/>
          </a:p>
        </p:txBody>
      </p:sp>
    </p:spTree>
    <p:extLst>
      <p:ext uri="{BB962C8B-B14F-4D97-AF65-F5344CB8AC3E}">
        <p14:creationId xmlns:p14="http://schemas.microsoft.com/office/powerpoint/2010/main" val="2216514703"/>
      </p:ext>
    </p:extLst>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smtClean="0"/>
              <a:t>The processing is carried out by a foundation, association or any other non-profit </a:t>
            </a:r>
            <a:r>
              <a:rPr lang="en-US" dirty="0" err="1" smtClean="0"/>
              <a:t>organisation</a:t>
            </a:r>
            <a:r>
              <a:rPr lang="en-US" dirty="0" smtClean="0"/>
              <a:t> with a political, philosophical, religious, health insurance or trade union purpose and on condition that the processing relates solely to the members of the </a:t>
            </a:r>
            <a:r>
              <a:rPr lang="en-US" dirty="0" err="1" smtClean="0"/>
              <a:t>organisation</a:t>
            </a:r>
            <a:r>
              <a:rPr lang="en-US" dirty="0" smtClean="0"/>
              <a:t> or to persons who have regular contact with it in connection with such purposes and that the data is not disclosed to a third party without the data subject’s consent.</a:t>
            </a:r>
          </a:p>
          <a:p>
            <a:r>
              <a:rPr lang="en-US" dirty="0" smtClean="0"/>
              <a:t>The processing is necessary to comply with national security laws.</a:t>
            </a:r>
          </a:p>
          <a:p>
            <a:r>
              <a:rPr lang="en-US" dirty="0" smtClean="0"/>
              <a:t>The processing is necessary, with appropriate quantities, for the establishment, exercise or defense of legal claims.</a:t>
            </a:r>
          </a:p>
          <a:p>
            <a:r>
              <a:rPr lang="en-US" dirty="0" smtClean="0"/>
              <a:t>The processing relates to data which has been made public by the data subject.</a:t>
            </a:r>
            <a:endParaRPr lang="en-US" dirty="0"/>
          </a:p>
        </p:txBody>
      </p:sp>
    </p:spTree>
    <p:extLst>
      <p:ext uri="{BB962C8B-B14F-4D97-AF65-F5344CB8AC3E}">
        <p14:creationId xmlns:p14="http://schemas.microsoft.com/office/powerpoint/2010/main" val="3307394153"/>
      </p:ext>
    </p:extLst>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The processing is necessary for the purposes of scientific research(The Authority to specify conditions for carrying out the processing)</a:t>
            </a:r>
          </a:p>
          <a:p>
            <a:r>
              <a:rPr lang="en-US" dirty="0" smtClean="0"/>
              <a:t>The processing is carried out according to the law on public statistics.</a:t>
            </a:r>
          </a:p>
          <a:p>
            <a:r>
              <a:rPr lang="en-US" dirty="0" smtClean="0"/>
              <a:t>The processing is necessary for purposes of preventive medicine or medical diagnosis, the provision of care or treatment to the data subject or one of their relatives, or the management of health care services provided in the interest of the data subject, and when the data is processed under the supervision of a health professional and their agents[they will be subject to the duty of confidentiality].</a:t>
            </a:r>
            <a:endParaRPr lang="en-US" dirty="0"/>
          </a:p>
        </p:txBody>
      </p:sp>
    </p:spTree>
    <p:extLst>
      <p:ext uri="{BB962C8B-B14F-4D97-AF65-F5344CB8AC3E}">
        <p14:creationId xmlns:p14="http://schemas.microsoft.com/office/powerpoint/2010/main" val="1091265753"/>
      </p:ext>
    </p:extLst>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The processing of personal data is </a:t>
            </a:r>
            <a:r>
              <a:rPr lang="en-US" dirty="0" err="1" smtClean="0"/>
              <a:t>authorised</a:t>
            </a:r>
            <a:r>
              <a:rPr lang="en-US" dirty="0" smtClean="0"/>
              <a:t> by a law or any regulation for any other reason constituting substantial public interest.</a:t>
            </a:r>
          </a:p>
          <a:p>
            <a:r>
              <a:rPr lang="en-US" dirty="0" smtClean="0"/>
              <a:t>The processing is carried out by associations with a legal personality or </a:t>
            </a:r>
            <a:r>
              <a:rPr lang="en-US" dirty="0" err="1" smtClean="0"/>
              <a:t>organisations</a:t>
            </a:r>
            <a:r>
              <a:rPr lang="en-US" dirty="0" smtClean="0"/>
              <a:t> of public interest whose main objective is the protection and promotion of human rights and fundamental freedoms, with a view to achieving that objective provided that the processing has been </a:t>
            </a:r>
            <a:r>
              <a:rPr lang="en-US" dirty="0" err="1" smtClean="0"/>
              <a:t>authorised</a:t>
            </a:r>
            <a:r>
              <a:rPr lang="en-US" dirty="0" smtClean="0"/>
              <a:t> by the Authority. </a:t>
            </a:r>
            <a:endParaRPr lang="en-US" dirty="0"/>
          </a:p>
        </p:txBody>
      </p:sp>
    </p:spTree>
    <p:extLst>
      <p:ext uri="{BB962C8B-B14F-4D97-AF65-F5344CB8AC3E}">
        <p14:creationId xmlns:p14="http://schemas.microsoft.com/office/powerpoint/2010/main" val="438038798"/>
      </p:ext>
    </p:extLst>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u="sng" dirty="0" smtClean="0"/>
              <a:t>Section 16</a:t>
            </a:r>
            <a:r>
              <a:rPr lang="en-US" i="1" dirty="0" smtClean="0"/>
              <a:t> Genetic data, biometric data and health data</a:t>
            </a:r>
          </a:p>
          <a:p>
            <a:r>
              <a:rPr lang="en-US" dirty="0" smtClean="0"/>
              <a:t>The processing of genetic, biometric and health data if processed for what it reveals or contains, is prohibited unless the data subject has given their consent in writing.</a:t>
            </a:r>
          </a:p>
          <a:p>
            <a:r>
              <a:rPr lang="en-US" dirty="0" smtClean="0"/>
              <a:t>The consent can be withdrawn at any time without any explanation and free of charge.</a:t>
            </a:r>
          </a:p>
          <a:p>
            <a:pPr marL="0" indent="0">
              <a:buNone/>
            </a:pPr>
            <a:r>
              <a:rPr lang="en-US" i="1" dirty="0" smtClean="0"/>
              <a:t>Exceptions- </a:t>
            </a:r>
            <a:r>
              <a:rPr lang="en-US" dirty="0" smtClean="0"/>
              <a:t>data subject’s consent is not necessary as discussed under Section 15.</a:t>
            </a:r>
          </a:p>
          <a:p>
            <a:pPr marL="0" indent="0">
              <a:buNone/>
            </a:pPr>
            <a:endParaRPr lang="en-US" dirty="0" smtClean="0"/>
          </a:p>
          <a:p>
            <a:pPr marL="0" indent="0">
              <a:buNone/>
            </a:pPr>
            <a:endParaRPr lang="en-US" dirty="0" smtClean="0"/>
          </a:p>
          <a:p>
            <a:pPr marL="0" indent="0">
              <a:buNone/>
            </a:pPr>
            <a:endParaRPr lang="en-US" i="1" dirty="0"/>
          </a:p>
        </p:txBody>
      </p:sp>
    </p:spTree>
    <p:extLst>
      <p:ext uri="{BB962C8B-B14F-4D97-AF65-F5344CB8AC3E}">
        <p14:creationId xmlns:p14="http://schemas.microsoft.com/office/powerpoint/2010/main" val="406429608"/>
      </p:ext>
    </p:extLst>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buNone/>
            </a:pPr>
            <a:r>
              <a:rPr lang="en-US" u="sng" dirty="0" smtClean="0"/>
              <a:t>Section 17  </a:t>
            </a:r>
            <a:r>
              <a:rPr lang="en-US" i="1" dirty="0" smtClean="0"/>
              <a:t>Unique Patient Identifier</a:t>
            </a:r>
          </a:p>
          <a:p>
            <a:r>
              <a:rPr lang="en-US" dirty="0" smtClean="0"/>
              <a:t>Processing of genetic/health data can be processed only if a unique patient identifier is given to the patient which is distinct from any other identification number.</a:t>
            </a:r>
          </a:p>
          <a:p>
            <a:pPr marL="0" indent="0">
              <a:buNone/>
            </a:pPr>
            <a:r>
              <a:rPr lang="en-US" u="sng" dirty="0" smtClean="0"/>
              <a:t>Section 18 </a:t>
            </a:r>
            <a:r>
              <a:rPr lang="en-US" i="1" u="sng" dirty="0"/>
              <a:t> </a:t>
            </a:r>
            <a:r>
              <a:rPr lang="en-US" i="1" dirty="0" smtClean="0"/>
              <a:t>Personal Data in Legal Proceedings</a:t>
            </a:r>
          </a:p>
          <a:p>
            <a:pPr marL="0" indent="0">
              <a:buNone/>
            </a:pPr>
            <a:r>
              <a:rPr lang="en-US" dirty="0" smtClean="0"/>
              <a:t>The processing of personal data relating to litigation i.e. suspicions, prosecutions or convictions in matters of crime, administrative sanctions or security measures is prohibited, except if it is done:</a:t>
            </a:r>
          </a:p>
          <a:p>
            <a:r>
              <a:rPr lang="en-US" dirty="0" smtClean="0"/>
              <a:t>Under supervision of a public body or ministerial civil servant and the processing is necessary for the fulfillment of their duties. </a:t>
            </a:r>
          </a:p>
        </p:txBody>
      </p:sp>
    </p:spTree>
    <p:extLst>
      <p:ext uri="{BB962C8B-B14F-4D97-AF65-F5344CB8AC3E}">
        <p14:creationId xmlns:p14="http://schemas.microsoft.com/office/powerpoint/2010/main" val="2611206717"/>
      </p:ext>
    </p:extLst>
  </p:cSld>
  <p:clrMapOvr>
    <a:masterClrMapping/>
  </p:clrMapOvr>
  <p:transition>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Part VI Duties of the Data controller and Data Processor</a:t>
            </a:r>
            <a:br>
              <a:rPr lang="en-US" dirty="0" smtClean="0"/>
            </a:b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Section 21 Information when personal data collected directly from data subject</a:t>
            </a:r>
          </a:p>
          <a:p>
            <a:pPr marL="0" indent="0">
              <a:buNone/>
            </a:pPr>
            <a:r>
              <a:rPr lang="en-US" dirty="0" smtClean="0"/>
              <a:t>Where personal data relating to the data subject is obtained directly from the data subject the controller or their representative shall provide the data subject with the following information-</a:t>
            </a:r>
          </a:p>
          <a:p>
            <a:r>
              <a:rPr lang="en-US" dirty="0" smtClean="0"/>
              <a:t>name and address of the controller and their representative, if any</a:t>
            </a:r>
          </a:p>
          <a:p>
            <a:r>
              <a:rPr lang="en-US" dirty="0" smtClean="0"/>
              <a:t>the purpose of the processing</a:t>
            </a:r>
          </a:p>
          <a:p>
            <a:r>
              <a:rPr lang="en-US" dirty="0" smtClean="0"/>
              <a:t>the existence of the right to object, free of charge, to the intended processing of personal data relating, if is obtained for purposes of direct marketing</a:t>
            </a:r>
          </a:p>
          <a:p>
            <a:r>
              <a:rPr lang="en-US" dirty="0" smtClean="0"/>
              <a:t>whether compliance with the request for information is compulsory or not, as well as what  the consequences of the failure to comply are</a:t>
            </a:r>
          </a:p>
          <a:p>
            <a:endParaRPr lang="en-US" dirty="0" smtClean="0"/>
          </a:p>
          <a:p>
            <a:endParaRPr lang="en-US" dirty="0" smtClean="0"/>
          </a:p>
          <a:p>
            <a:endParaRPr lang="en-US" dirty="0"/>
          </a:p>
        </p:txBody>
      </p:sp>
    </p:spTree>
    <p:extLst>
      <p:ext uri="{BB962C8B-B14F-4D97-AF65-F5344CB8AC3E}">
        <p14:creationId xmlns:p14="http://schemas.microsoft.com/office/powerpoint/2010/main" val="248321925"/>
      </p:ext>
    </p:extLst>
  </p:cSld>
  <p:clrMapOvr>
    <a:masterClrMapping/>
  </p:clrMapOvr>
  <p:transition>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Taking in account the specific circumstances in which the data is collected, any supporting information, as, as necessary to ensure fair processing for the data subject, such as:</a:t>
            </a:r>
          </a:p>
          <a:p>
            <a:pPr lvl="1"/>
            <a:r>
              <a:rPr lang="en-US" dirty="0" smtClean="0"/>
              <a:t>The recipients of data</a:t>
            </a:r>
          </a:p>
          <a:p>
            <a:pPr lvl="1"/>
            <a:r>
              <a:rPr lang="en-US" dirty="0" smtClean="0"/>
              <a:t>Whether it is compulsory to reply and what the possible consequences of the failure to reply are</a:t>
            </a:r>
          </a:p>
          <a:p>
            <a:pPr lvl="1"/>
            <a:r>
              <a:rPr lang="en-US" dirty="0" smtClean="0"/>
              <a:t>The existence of the right to access and rectify personal data</a:t>
            </a:r>
          </a:p>
          <a:p>
            <a:pPr lvl="1"/>
            <a:endParaRPr lang="en-US" dirty="0" smtClean="0"/>
          </a:p>
          <a:p>
            <a:pPr marL="274320" lvl="1" indent="0">
              <a:buNone/>
            </a:pPr>
            <a:r>
              <a:rPr lang="en-US" dirty="0" smtClean="0"/>
              <a:t>Other  information dependent on the specific nature of the processing, as specified by the authority</a:t>
            </a:r>
            <a:endParaRPr lang="en-US" dirty="0"/>
          </a:p>
          <a:p>
            <a:pPr marL="274320" lvl="1" indent="0">
              <a:buNone/>
            </a:pPr>
            <a:endParaRPr lang="en-US" dirty="0" smtClean="0"/>
          </a:p>
        </p:txBody>
      </p:sp>
    </p:spTree>
    <p:extLst>
      <p:ext uri="{BB962C8B-B14F-4D97-AF65-F5344CB8AC3E}">
        <p14:creationId xmlns:p14="http://schemas.microsoft.com/office/powerpoint/2010/main" val="69997652"/>
      </p:ext>
    </p:extLst>
  </p:cSld>
  <p:clrMapOvr>
    <a:masterClrMapping/>
  </p:clrMapOvr>
  <p:transition>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Section 22 Information when personal data not collected to directly from data subject</a:t>
            </a:r>
          </a:p>
          <a:p>
            <a:pPr marL="0" indent="0">
              <a:buNone/>
            </a:pPr>
            <a:r>
              <a:rPr lang="en-US" dirty="0" smtClean="0"/>
              <a:t>The controller or their representative must provide the data subject with information as set out in section 21 when recording the personal data or considering communication to a third party when the data is first disclosed.</a:t>
            </a:r>
          </a:p>
          <a:p>
            <a:pPr marL="0" indent="0">
              <a:buNone/>
            </a:pPr>
            <a:r>
              <a:rPr lang="en-US" dirty="0" smtClean="0"/>
              <a:t>Exceptions</a:t>
            </a:r>
          </a:p>
          <a:p>
            <a:pPr>
              <a:buFontTx/>
              <a:buChar char="-"/>
            </a:pPr>
            <a:r>
              <a:rPr lang="en-US" dirty="0" smtClean="0"/>
              <a:t>where informing the data subject proves impossible or would involve a disproportionate effort, in particular for data collected for statistical purposes, historical, scientific research, for purposes of medical examination of the population with a view to protecting and promoting public health</a:t>
            </a:r>
          </a:p>
          <a:p>
            <a:pPr>
              <a:buFontTx/>
              <a:buChar char="-"/>
            </a:pPr>
            <a:r>
              <a:rPr lang="en-US" dirty="0" smtClean="0"/>
              <a:t>Where personal data is recorded or provided with a view to the application of a provision laid down by or by virtue of a law</a:t>
            </a:r>
            <a:endParaRPr lang="en-US" dirty="0"/>
          </a:p>
        </p:txBody>
      </p:sp>
    </p:spTree>
    <p:extLst>
      <p:ext uri="{BB962C8B-B14F-4D97-AF65-F5344CB8AC3E}">
        <p14:creationId xmlns:p14="http://schemas.microsoft.com/office/powerpoint/2010/main" val="717654106"/>
      </p:ext>
    </p:extLst>
  </p:cSld>
  <p:clrMapOvr>
    <a:masterClrMapping/>
  </p:clrMapOvr>
  <p:transition>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539552" y="476672"/>
            <a:ext cx="7772400" cy="1323439"/>
          </a:xfrm>
        </p:spPr>
        <p:txBody>
          <a:bodyPr/>
          <a:lstStyle/>
          <a:p>
            <a:r>
              <a:rPr lang="en-GB" sz="4000" dirty="0" smtClean="0"/>
              <a:t>Thank You</a:t>
            </a:r>
            <a:br>
              <a:rPr lang="en-GB" sz="4000" dirty="0" smtClean="0"/>
            </a:br>
            <a:r>
              <a:rPr lang="en-GB" sz="4000" dirty="0" smtClean="0"/>
              <a:t> </a:t>
            </a:r>
          </a:p>
        </p:txBody>
      </p:sp>
      <p:sp>
        <p:nvSpPr>
          <p:cNvPr id="21507" name="Content Placeholder 2"/>
          <p:cNvSpPr>
            <a:spLocks noGrp="1"/>
          </p:cNvSpPr>
          <p:nvPr>
            <p:ph idx="1"/>
          </p:nvPr>
        </p:nvSpPr>
        <p:spPr>
          <a:xfrm>
            <a:off x="220465" y="1412776"/>
            <a:ext cx="8929687" cy="4459287"/>
          </a:xfrm>
        </p:spPr>
        <p:txBody>
          <a:bodyPr/>
          <a:lstStyle/>
          <a:p>
            <a:pPr algn="r">
              <a:buNone/>
            </a:pPr>
            <a:r>
              <a:rPr lang="en-ZA" sz="2800" b="1" i="1" dirty="0" smtClean="0"/>
              <a:t>Questions?</a:t>
            </a:r>
          </a:p>
          <a:p>
            <a:pPr marL="0" indent="0" algn="r">
              <a:lnSpc>
                <a:spcPct val="90000"/>
              </a:lnSpc>
              <a:buNone/>
              <a:defRPr/>
            </a:pPr>
            <a:endParaRPr lang="fr-FR" sz="2400" b="1" dirty="0" smtClean="0">
              <a:solidFill>
                <a:schemeClr val="tx1"/>
              </a:solidFill>
            </a:endParaRPr>
          </a:p>
          <a:p>
            <a:pPr marL="0" indent="0" algn="r">
              <a:lnSpc>
                <a:spcPct val="90000"/>
              </a:lnSpc>
              <a:buNone/>
              <a:defRPr/>
            </a:pPr>
            <a:endParaRPr lang="fr-FR" sz="2400" b="1" dirty="0">
              <a:solidFill>
                <a:schemeClr val="tx1"/>
              </a:solidFill>
            </a:endParaRPr>
          </a:p>
          <a:p>
            <a:pPr marL="0" indent="0" algn="r">
              <a:lnSpc>
                <a:spcPct val="90000"/>
              </a:lnSpc>
              <a:buNone/>
              <a:defRPr/>
            </a:pPr>
            <a:r>
              <a:rPr lang="fr-FR" sz="2000" b="1" dirty="0" smtClean="0">
                <a:solidFill>
                  <a:schemeClr val="tx1"/>
                </a:solidFill>
              </a:rPr>
              <a:t>Gertrude M. </a:t>
            </a:r>
            <a:r>
              <a:rPr lang="fr-FR" sz="2000" b="1" dirty="0" err="1" smtClean="0">
                <a:solidFill>
                  <a:schemeClr val="tx1"/>
                </a:solidFill>
              </a:rPr>
              <a:t>Imbwae</a:t>
            </a:r>
            <a:r>
              <a:rPr lang="fr-FR" sz="2000" b="1" dirty="0" smtClean="0">
                <a:solidFill>
                  <a:schemeClr val="tx1"/>
                </a:solidFill>
              </a:rPr>
              <a:t>  </a:t>
            </a:r>
            <a:endParaRPr lang="fr-FR" sz="2000" b="1" dirty="0">
              <a:solidFill>
                <a:schemeClr val="tx1"/>
              </a:solidFill>
            </a:endParaRPr>
          </a:p>
          <a:p>
            <a:pPr marL="0" indent="0" algn="r">
              <a:lnSpc>
                <a:spcPct val="90000"/>
              </a:lnSpc>
              <a:buNone/>
              <a:defRPr/>
            </a:pPr>
            <a:r>
              <a:rPr lang="fr-FR" sz="2000" dirty="0" smtClean="0">
                <a:solidFill>
                  <a:schemeClr val="tx1"/>
                </a:solidFill>
              </a:rPr>
              <a:t>National </a:t>
            </a:r>
            <a:r>
              <a:rPr lang="fr-FR" sz="2000" dirty="0">
                <a:solidFill>
                  <a:schemeClr val="tx1"/>
                </a:solidFill>
              </a:rPr>
              <a:t>Legal Expert on Data </a:t>
            </a:r>
            <a:r>
              <a:rPr lang="fr-FR" sz="2000" dirty="0" smtClean="0">
                <a:solidFill>
                  <a:schemeClr val="tx1"/>
                </a:solidFill>
              </a:rPr>
              <a:t>Protection</a:t>
            </a:r>
          </a:p>
          <a:p>
            <a:pPr>
              <a:buNone/>
            </a:pPr>
            <a:endParaRPr lang="en-ZA" sz="2000" b="1" dirty="0" smtClean="0"/>
          </a:p>
        </p:txBody>
      </p:sp>
    </p:spTree>
    <p:extLst>
      <p:ext uri="{BB962C8B-B14F-4D97-AF65-F5344CB8AC3E}">
        <p14:creationId xmlns:p14="http://schemas.microsoft.com/office/powerpoint/2010/main" val="1886847767"/>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Part II</a:t>
            </a:r>
            <a:br>
              <a:rPr lang="en-US" dirty="0" smtClean="0"/>
            </a:br>
            <a:r>
              <a:rPr lang="en-US" dirty="0" smtClean="0"/>
              <a:t>Scope of Application</a:t>
            </a:r>
            <a:endParaRPr lang="en-US" dirty="0"/>
          </a:p>
        </p:txBody>
      </p:sp>
      <p:sp>
        <p:nvSpPr>
          <p:cNvPr id="3" name="Content Placeholder 2"/>
          <p:cNvSpPr>
            <a:spLocks noGrp="1"/>
          </p:cNvSpPr>
          <p:nvPr>
            <p:ph idx="1"/>
          </p:nvPr>
        </p:nvSpPr>
        <p:spPr/>
        <p:txBody>
          <a:bodyPr>
            <a:normAutofit/>
          </a:bodyPr>
          <a:lstStyle/>
          <a:p>
            <a:pPr marL="0" indent="0">
              <a:buNone/>
            </a:pPr>
            <a:r>
              <a:rPr lang="en-US" u="sng" dirty="0" smtClean="0"/>
              <a:t>Section 4</a:t>
            </a:r>
          </a:p>
          <a:p>
            <a:pPr marL="0" indent="0">
              <a:buNone/>
            </a:pPr>
            <a:r>
              <a:rPr lang="en-US" dirty="0" smtClean="0"/>
              <a:t>The law will be applicable to any processing of personal data-performed wholly or partly by automated and </a:t>
            </a:r>
            <a:r>
              <a:rPr lang="en-US" dirty="0" err="1" smtClean="0"/>
              <a:t>unautomated</a:t>
            </a:r>
            <a:r>
              <a:rPr lang="en-US" dirty="0" smtClean="0"/>
              <a:t> means.</a:t>
            </a:r>
          </a:p>
          <a:p>
            <a:r>
              <a:rPr lang="en-US" dirty="0" smtClean="0"/>
              <a:t>Carried out in the context of effective and actual activities of any controller permanently established in Zambia or in a place where Zambian law applies by virtue of international public law.</a:t>
            </a:r>
          </a:p>
          <a:p>
            <a:endParaRPr lang="en-US" dirty="0"/>
          </a:p>
        </p:txBody>
      </p:sp>
    </p:spTree>
    <p:extLst>
      <p:ext uri="{BB962C8B-B14F-4D97-AF65-F5344CB8AC3E}">
        <p14:creationId xmlns:p14="http://schemas.microsoft.com/office/powerpoint/2010/main" val="2443015391"/>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By a controller who is not permanently established in Zambia , if the means used, automated or not is located in Zambia, and is not merely for the purposes of processing personal data in transit through Zambia. In this case the controller would designate a representative established in Zambia(Agency relationship).  </a:t>
            </a:r>
            <a:endParaRPr lang="en-US" dirty="0"/>
          </a:p>
        </p:txBody>
      </p:sp>
    </p:spTree>
    <p:extLst>
      <p:ext uri="{BB962C8B-B14F-4D97-AF65-F5344CB8AC3E}">
        <p14:creationId xmlns:p14="http://schemas.microsoft.com/office/powerpoint/2010/main" val="1891646258"/>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i="1" dirty="0" smtClean="0"/>
              <a:t>Exclusions</a:t>
            </a:r>
          </a:p>
          <a:p>
            <a:pPr marL="0" indent="0">
              <a:buNone/>
            </a:pPr>
            <a:r>
              <a:rPr lang="en-US" dirty="0" smtClean="0"/>
              <a:t>The law will not apply to:</a:t>
            </a:r>
          </a:p>
          <a:p>
            <a:r>
              <a:rPr lang="en-US" dirty="0" smtClean="0"/>
              <a:t>Processing of personal data by a natural person in the course of purely personal or household activities.</a:t>
            </a:r>
          </a:p>
          <a:p>
            <a:r>
              <a:rPr lang="en-US" dirty="0" smtClean="0"/>
              <a:t>Restrict the ways of production of information which are available according to a national law or as permitted in the rules that govern legal proceedings for a party in any judicial procedure.</a:t>
            </a:r>
          </a:p>
          <a:p>
            <a:r>
              <a:rPr lang="en-US" dirty="0" smtClean="0"/>
              <a:t>Restrict the power of judicial courts to constrain a witness to testify and produce evidence.</a:t>
            </a:r>
            <a:endParaRPr lang="en-US" dirty="0"/>
          </a:p>
          <a:p>
            <a:pPr marL="0" indent="0">
              <a:buNone/>
            </a:pPr>
            <a:endParaRPr lang="en-US" dirty="0" smtClean="0"/>
          </a:p>
        </p:txBody>
      </p:sp>
    </p:spTree>
    <p:extLst>
      <p:ext uri="{BB962C8B-B14F-4D97-AF65-F5344CB8AC3E}">
        <p14:creationId xmlns:p14="http://schemas.microsoft.com/office/powerpoint/2010/main" val="1834355670"/>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Part III</a:t>
            </a:r>
            <a:br>
              <a:rPr lang="en-US" dirty="0" smtClean="0"/>
            </a:br>
            <a:r>
              <a:rPr lang="en-US" dirty="0" smtClean="0"/>
              <a:t>Data Protection Authority</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u="sng" dirty="0" smtClean="0"/>
              <a:t>Section 5</a:t>
            </a:r>
          </a:p>
          <a:p>
            <a:pPr marL="0" indent="0">
              <a:buNone/>
            </a:pPr>
            <a:r>
              <a:rPr lang="en-US" dirty="0" smtClean="0"/>
              <a:t>An independent and Administrative Authority is to be established and will have oversight and control of this law.</a:t>
            </a:r>
          </a:p>
          <a:p>
            <a:pPr marL="0" indent="0">
              <a:buNone/>
            </a:pPr>
            <a:r>
              <a:rPr lang="en-US" dirty="0" smtClean="0"/>
              <a:t>Its composition includes</a:t>
            </a:r>
          </a:p>
          <a:p>
            <a:r>
              <a:rPr lang="en-US" dirty="0" smtClean="0"/>
              <a:t>Judges appointed by their peers and one to be president(chairman).</a:t>
            </a:r>
          </a:p>
          <a:p>
            <a:r>
              <a:rPr lang="en-US" dirty="0" smtClean="0"/>
              <a:t>Persons are appointed by national </a:t>
            </a:r>
            <a:r>
              <a:rPr lang="en-US" dirty="0" err="1" smtClean="0"/>
              <a:t>organisations</a:t>
            </a:r>
            <a:r>
              <a:rPr lang="en-US" dirty="0" smtClean="0"/>
              <a:t> for fundamental human rights or non governmental </a:t>
            </a:r>
            <a:r>
              <a:rPr lang="en-US" dirty="0" err="1" smtClean="0"/>
              <a:t>organisations</a:t>
            </a:r>
            <a:r>
              <a:rPr lang="en-US" dirty="0" smtClean="0"/>
              <a:t>.</a:t>
            </a:r>
          </a:p>
          <a:p>
            <a:r>
              <a:rPr lang="en-US" dirty="0" smtClean="0"/>
              <a:t>Persons appointed by national </a:t>
            </a:r>
            <a:r>
              <a:rPr lang="en-US" dirty="0" err="1" smtClean="0"/>
              <a:t>organisations</a:t>
            </a:r>
            <a:r>
              <a:rPr lang="en-US" dirty="0" smtClean="0"/>
              <a:t> for information and communication technologies.</a:t>
            </a:r>
          </a:p>
          <a:p>
            <a:pPr marL="0" indent="0">
              <a:buNone/>
            </a:pPr>
            <a:r>
              <a:rPr lang="en-US" i="1" dirty="0" smtClean="0"/>
              <a:t>N.B</a:t>
            </a:r>
            <a:r>
              <a:rPr lang="en-US" dirty="0" smtClean="0"/>
              <a:t> The men once appointed will be permanent members of the Authority.</a:t>
            </a:r>
          </a:p>
        </p:txBody>
      </p:sp>
    </p:spTree>
    <p:extLst>
      <p:ext uri="{BB962C8B-B14F-4D97-AF65-F5344CB8AC3E}">
        <p14:creationId xmlns:p14="http://schemas.microsoft.com/office/powerpoint/2010/main" val="1051148439"/>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dirty="0" smtClean="0"/>
              <a:t>The Authority will have substitute members who will reflect the composition as stated above. These will replace a permanent member when not in attendance or when their position becomes vacant.</a:t>
            </a:r>
          </a:p>
          <a:p>
            <a:pPr marL="0" indent="0">
              <a:buNone/>
            </a:pPr>
            <a:r>
              <a:rPr lang="en-US" dirty="0" smtClean="0"/>
              <a:t>All members, permanent/ substitute shall have competencies in personal data protection, privacy or information and communication technologies.</a:t>
            </a:r>
            <a:endParaRPr lang="en-US" dirty="0"/>
          </a:p>
        </p:txBody>
      </p:sp>
    </p:spTree>
    <p:extLst>
      <p:ext uri="{BB962C8B-B14F-4D97-AF65-F5344CB8AC3E}">
        <p14:creationId xmlns:p14="http://schemas.microsoft.com/office/powerpoint/2010/main" val="3591063480"/>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i="1" dirty="0" smtClean="0"/>
              <a:t>Qualifications for Membership</a:t>
            </a:r>
          </a:p>
          <a:p>
            <a:r>
              <a:rPr lang="en-US" dirty="0" smtClean="0"/>
              <a:t>Zambian</a:t>
            </a:r>
          </a:p>
          <a:p>
            <a:r>
              <a:rPr lang="en-US" dirty="0" smtClean="0"/>
              <a:t>In full possession of civil and political rights</a:t>
            </a:r>
          </a:p>
          <a:p>
            <a:r>
              <a:rPr lang="en-US" dirty="0" smtClean="0"/>
              <a:t>Not members of an organ of SADC or parliament</a:t>
            </a:r>
          </a:p>
          <a:p>
            <a:r>
              <a:rPr lang="en-US" dirty="0" smtClean="0"/>
              <a:t>Members not to attend any deliberations of the authority in which they have a personal interest</a:t>
            </a:r>
          </a:p>
          <a:p>
            <a:r>
              <a:rPr lang="en-US" dirty="0" smtClean="0"/>
              <a:t>Members, all personnel, consultants and contractors of the Authority have an obligation of secrecy for purposes of maintaining confidentiality of all facts, acts and information that may become known to them in the exercise of their function.</a:t>
            </a:r>
          </a:p>
        </p:txBody>
      </p:sp>
    </p:spTree>
    <p:extLst>
      <p:ext uri="{BB962C8B-B14F-4D97-AF65-F5344CB8AC3E}">
        <p14:creationId xmlns:p14="http://schemas.microsoft.com/office/powerpoint/2010/main" val="2108860514"/>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Members appointed for a term of 3 years renewable for a maximum of 2 consecutive terms.</a:t>
            </a:r>
          </a:p>
          <a:p>
            <a:r>
              <a:rPr lang="en-US" dirty="0" smtClean="0"/>
              <a:t>Members only removable by the organ or </a:t>
            </a:r>
            <a:r>
              <a:rPr lang="en-US" dirty="0" err="1" smtClean="0"/>
              <a:t>organisation</a:t>
            </a:r>
            <a:r>
              <a:rPr lang="en-US" dirty="0" smtClean="0"/>
              <a:t> that appointed them in the event of breach of their duties or an offence to the integrity of their function.</a:t>
            </a:r>
          </a:p>
          <a:p>
            <a:r>
              <a:rPr lang="en-US" dirty="0" smtClean="0"/>
              <a:t>Members have immunity for opinions expressed in the execution of their function and cannot therefore be removed for that.</a:t>
            </a:r>
            <a:endParaRPr lang="en-US" dirty="0"/>
          </a:p>
        </p:txBody>
      </p:sp>
    </p:spTree>
    <p:extLst>
      <p:ext uri="{BB962C8B-B14F-4D97-AF65-F5344CB8AC3E}">
        <p14:creationId xmlns:p14="http://schemas.microsoft.com/office/powerpoint/2010/main" val="2979237705"/>
      </p:ext>
    </p:extLst>
  </p:cSld>
  <p:clrMapOvr>
    <a:masterClrMapping/>
  </p:clrMapOvr>
  <p:transition>
    <p:fad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6F0F5D3F439E64F84B9BE95B8683F14" ma:contentTypeVersion="1" ma:contentTypeDescription="Create a new document." ma:contentTypeScope="" ma:versionID="834d49178fe7d452fcfa64c203e69fbd">
  <xsd:schema xmlns:xsd="http://www.w3.org/2001/XMLSchema" xmlns:xs="http://www.w3.org/2001/XMLSchema" xmlns:p="http://schemas.microsoft.com/office/2006/metadata/properties" xmlns:ns1="http://schemas.microsoft.com/sharepoint/v3" targetNamespace="http://schemas.microsoft.com/office/2006/metadata/properties" ma:root="true" ma:fieldsID="b345722d146e7751d163e781f9769179"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CC7C2CE4-BBC6-4042-8C93-71989742031B}"/>
</file>

<file path=customXml/itemProps2.xml><?xml version="1.0" encoding="utf-8"?>
<ds:datastoreItem xmlns:ds="http://schemas.openxmlformats.org/officeDocument/2006/customXml" ds:itemID="{247F70E2-1DDE-4BE9-87D6-BA77E7ADB076}"/>
</file>

<file path=customXml/itemProps3.xml><?xml version="1.0" encoding="utf-8"?>
<ds:datastoreItem xmlns:ds="http://schemas.openxmlformats.org/officeDocument/2006/customXml" ds:itemID="{DBD94644-62A6-4DDE-B100-64484880C023}"/>
</file>

<file path=docProps/app.xml><?xml version="1.0" encoding="utf-8"?>
<Properties xmlns="http://schemas.openxmlformats.org/officeDocument/2006/extended-properties" xmlns:vt="http://schemas.openxmlformats.org/officeDocument/2006/docPropsVTypes">
  <Template>Clarity</Template>
  <TotalTime>627</TotalTime>
  <Words>2355</Words>
  <Application>Microsoft Office PowerPoint</Application>
  <PresentationFormat>On-screen Show (4:3)</PresentationFormat>
  <Paragraphs>136</Paragraphs>
  <Slides>29</Slides>
  <Notes>2</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Clarity</vt:lpstr>
      <vt:lpstr>DATA PROTECTION BILL</vt:lpstr>
      <vt:lpstr>The Objective of The Bill</vt:lpstr>
      <vt:lpstr>Part II Scope of Application</vt:lpstr>
      <vt:lpstr>PowerPoint Presentation</vt:lpstr>
      <vt:lpstr>PowerPoint Presentation</vt:lpstr>
      <vt:lpstr>Part III Data Protection Authority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Part IV Quality of the Data</vt:lpstr>
      <vt:lpstr>Part V General Rules On The Processing of Personal Data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Part VI Duties of the Data controller and Data Processor </vt:lpstr>
      <vt:lpstr>PowerPoint Presentation</vt:lpstr>
      <vt:lpstr>PowerPoint Presentation</vt:lpstr>
      <vt:lpstr>Thank You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PROTECTION BILL</dc:title>
  <dc:creator>Sepho</dc:creator>
  <cp:lastModifiedBy>Jallow, Ida</cp:lastModifiedBy>
  <cp:revision>58</cp:revision>
  <dcterms:created xsi:type="dcterms:W3CDTF">2013-08-20T12:44:25Z</dcterms:created>
  <dcterms:modified xsi:type="dcterms:W3CDTF">2013-08-21T07:25:18Z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0x01010006F0F5D3F439E64F84B9BE95B8683F14</vt:lpwstr>
  </property>
</Properties>
</file>